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6" r:id="rId5"/>
    <p:sldId id="298" r:id="rId6"/>
    <p:sldId id="393" r:id="rId7"/>
    <p:sldId id="299" r:id="rId8"/>
    <p:sldId id="396" r:id="rId9"/>
    <p:sldId id="395" r:id="rId10"/>
    <p:sldId id="365" r:id="rId11"/>
    <p:sldId id="1759" r:id="rId12"/>
    <p:sldId id="1909" r:id="rId13"/>
    <p:sldId id="1908" r:id="rId14"/>
    <p:sldId id="301" r:id="rId15"/>
    <p:sldId id="360" r:id="rId16"/>
    <p:sldId id="303" r:id="rId17"/>
    <p:sldId id="304" r:id="rId18"/>
    <p:sldId id="316" r:id="rId19"/>
    <p:sldId id="317" r:id="rId20"/>
    <p:sldId id="307" r:id="rId21"/>
    <p:sldId id="305" r:id="rId22"/>
    <p:sldId id="1760" r:id="rId23"/>
    <p:sldId id="308" r:id="rId24"/>
    <p:sldId id="1769" r:id="rId25"/>
    <p:sldId id="311" r:id="rId26"/>
    <p:sldId id="312" r:id="rId27"/>
    <p:sldId id="313" r:id="rId28"/>
    <p:sldId id="314" r:id="rId29"/>
    <p:sldId id="369" r:id="rId30"/>
    <p:sldId id="1911" r:id="rId31"/>
    <p:sldId id="378" r:id="rId32"/>
    <p:sldId id="404" r:id="rId33"/>
    <p:sldId id="401" r:id="rId34"/>
    <p:sldId id="379" r:id="rId35"/>
    <p:sldId id="315" r:id="rId36"/>
    <p:sldId id="373" r:id="rId37"/>
    <p:sldId id="374" r:id="rId38"/>
    <p:sldId id="380" r:id="rId39"/>
    <p:sldId id="329" r:id="rId40"/>
    <p:sldId id="377" r:id="rId41"/>
    <p:sldId id="330" r:id="rId42"/>
    <p:sldId id="363" r:id="rId43"/>
    <p:sldId id="309" r:id="rId44"/>
    <p:sldId id="310" r:id="rId45"/>
    <p:sldId id="381" r:id="rId46"/>
    <p:sldId id="382" r:id="rId47"/>
    <p:sldId id="383" r:id="rId48"/>
    <p:sldId id="1770" r:id="rId49"/>
    <p:sldId id="318" r:id="rId50"/>
    <p:sldId id="1761" r:id="rId51"/>
    <p:sldId id="1912" r:id="rId52"/>
    <p:sldId id="1768" r:id="rId53"/>
    <p:sldId id="1913" r:id="rId54"/>
    <p:sldId id="384" r:id="rId55"/>
    <p:sldId id="385" r:id="rId56"/>
    <p:sldId id="324" r:id="rId57"/>
    <p:sldId id="325" r:id="rId58"/>
    <p:sldId id="332" r:id="rId59"/>
    <p:sldId id="334" r:id="rId60"/>
    <p:sldId id="333" r:id="rId61"/>
    <p:sldId id="327" r:id="rId62"/>
    <p:sldId id="386" r:id="rId63"/>
    <p:sldId id="328" r:id="rId64"/>
    <p:sldId id="387" r:id="rId65"/>
    <p:sldId id="398" r:id="rId66"/>
    <p:sldId id="399" r:id="rId67"/>
    <p:sldId id="400" r:id="rId68"/>
    <p:sldId id="390" r:id="rId69"/>
    <p:sldId id="1763" r:id="rId70"/>
    <p:sldId id="1765" r:id="rId71"/>
    <p:sldId id="1766" r:id="rId72"/>
    <p:sldId id="1767" r:id="rId73"/>
    <p:sldId id="1762" r:id="rId74"/>
    <p:sldId id="1764" r:id="rId75"/>
    <p:sldId id="322" r:id="rId76"/>
    <p:sldId id="366" r:id="rId77"/>
    <p:sldId id="368" r:id="rId78"/>
    <p:sldId id="367" r:id="rId79"/>
    <p:sldId id="320" r:id="rId80"/>
    <p:sldId id="321" r:id="rId81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/>
    <p:restoredTop sz="96327"/>
  </p:normalViewPr>
  <p:slideViewPr>
    <p:cSldViewPr snapToGrid="0">
      <p:cViewPr varScale="1">
        <p:scale>
          <a:sx n="169" d="100"/>
          <a:sy n="169" d="100"/>
        </p:scale>
        <p:origin x="4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28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16.10.2025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youtube.com/playlist?list=PLOiItT5FLNRqN9DeGbnXpw2SMehnAXpax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udacity.com/course/introduction-to-python--ud1110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udacity.com/course/version-control-with-git--ud123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deeplearning.ai/courses/machine-learning-engineering-for-production-mlops/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udacity.com/course/machine-learning-dev-ops-engineer-nanodegree--nd0821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cloud.google.com/training/machinelearning-ai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ocs.docker.com/docker-hub/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odecki.github.io/konteneryzacja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pycaret.gitbook.io/docs/get-started/tutorials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qwak.com/post/building-llm-applications-for-production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docker.com/blog/llm-docker-for-local-and-hugging-face-hosting/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levelup.gitconnected.com/from-local-to-cloud-deploying-llm-application-with-docker-and-aws-ec2-191380d07089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langchain-ai.github.io/langgraph/tutorials/multi_agent/hierarchical_agent_teams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ragaboutit.com/mastering-langgraph-a-production-ready-coding-walkthrough-for-software-engineers/#aioseo-deploying-langgraph-applications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cs.vllm.ai/en/stable/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AI Systems Architectures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BE16C1A-37E6-796E-532E-1A936B748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wodecki@pjwstk.edu.pl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16">
            <a:extLst>
              <a:ext uri="{FF2B5EF4-FFF2-40B4-BE49-F238E27FC236}">
                <a16:creationId xmlns:a16="http://schemas.microsoft.com/office/drawing/2014/main" id="{96DBFAC7-37BA-8661-D350-5C9645BA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95" y="450850"/>
            <a:ext cx="2084478" cy="1918724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F1AEEBCC-C7AC-E068-0FBC-0C431163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570" y="450850"/>
            <a:ext cx="1851004" cy="1918724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F2234974-332E-2EA8-8D2B-DE8DC57A9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103" y="2571750"/>
            <a:ext cx="2210210" cy="20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314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We will not talk about…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0AB9B23-245F-6CF8-4FCB-C30C141CE1B2}"/>
              </a:ext>
            </a:extLst>
          </p:cNvPr>
          <p:cNvSpPr txBox="1"/>
          <p:nvPr/>
        </p:nvSpPr>
        <p:spPr>
          <a:xfrm>
            <a:off x="4859381" y="1325254"/>
            <a:ext cx="3918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2900" indent="-342900">
              <a:buAutoNum type="arabicPeriod"/>
            </a:pPr>
            <a:r>
              <a:rPr lang="pl-PL" sz="1400" dirty="0" err="1"/>
              <a:t>Machine Learning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Data preparation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Modeling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Evaluation</a:t>
            </a:r>
            <a:br>
              <a:rPr lang="pl-PL" sz="1400" dirty="0" err="1"/>
            </a:br>
            <a:endParaRPr lang="pl-PL" sz="1400" dirty="0" err="1"/>
          </a:p>
          <a:p>
            <a:pPr marL="522900" indent="-342900">
              <a:buAutoNum type="arabicPeriod"/>
            </a:pPr>
            <a:r>
              <a:rPr lang="pl-PL" sz="1400" dirty="0" err="1"/>
              <a:t>All the potential tech stacks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That’s simply impossible…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But we will use some for illustration purposes</a:t>
            </a:r>
          </a:p>
        </p:txBody>
      </p:sp>
    </p:spTree>
    <p:extLst>
      <p:ext uri="{BB962C8B-B14F-4D97-AF65-F5344CB8AC3E}">
        <p14:creationId xmlns:p14="http://schemas.microsoft.com/office/powerpoint/2010/main" val="326588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4894B7-2FB2-D8B7-21AB-EAB7B962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LABs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C8A9978-158D-5578-9940-118D06A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97" y="1063229"/>
            <a:ext cx="6456405" cy="35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2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/>
          </a:bodyPr>
          <a:lstStyle/>
          <a:p>
            <a:r>
              <a:rPr lang="pl-PL"/>
              <a:t>Recommended Tech Stack</a:t>
            </a:r>
          </a:p>
        </p:txBody>
      </p:sp>
    </p:spTree>
    <p:extLst>
      <p:ext uri="{BB962C8B-B14F-4D97-AF65-F5344CB8AC3E}">
        <p14:creationId xmlns:p14="http://schemas.microsoft.com/office/powerpoint/2010/main" val="154871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Linux Ubuntu 20.04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90EFDA9A-4688-67E1-CB5D-0D2A9F3A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22" y="1371600"/>
            <a:ext cx="33909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49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MacOS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B3ED6A-4B24-1A22-CE94-A3D8D4221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068" y="1730086"/>
            <a:ext cx="1491095" cy="149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3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MSFT WSL2</a:t>
            </a:r>
          </a:p>
          <a:p>
            <a:pPr marL="180000"/>
            <a:endParaRPr lang="pl-PL">
              <a:solidFill>
                <a:schemeClr val="tx1"/>
              </a:solidFill>
            </a:endParaRPr>
          </a:p>
          <a:p>
            <a:pPr marL="180000"/>
            <a:endParaRPr lang="pl-PL">
              <a:solidFill>
                <a:schemeClr val="tx1"/>
              </a:solidFill>
            </a:endParaRPr>
          </a:p>
          <a:p>
            <a:pPr marL="180000"/>
            <a:r>
              <a:rPr lang="pl-PL" sz="1200">
                <a:solidFill>
                  <a:schemeClr val="tx1"/>
                </a:solidFill>
              </a:rPr>
              <a:t>https://learn.microsoft.com/en-us/windows/wsl/install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w to set up Linux on Windows with WSL 2 | by Sigrid Huemer | Medium">
            <a:extLst>
              <a:ext uri="{FF2B5EF4-FFF2-40B4-BE49-F238E27FC236}">
                <a16:creationId xmlns:a16="http://schemas.microsoft.com/office/drawing/2014/main" id="{55A8316D-AFEC-407D-361C-D705A324A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66" y="1447800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2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IDE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MS Visual Studio Code</a:t>
            </a:r>
          </a:p>
          <a:p>
            <a:pPr marL="180000"/>
            <a:r>
              <a:rPr lang="pl-PL">
                <a:solidFill>
                  <a:schemeClr val="tx1">
                    <a:lumMod val="50000"/>
                    <a:lumOff val="50000"/>
                  </a:schemeClr>
                </a:solidFill>
              </a:rPr>
              <a:t>(+ CoPilot </a:t>
            </a:r>
            <a:r>
              <a:rPr lang="pl-PL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)</a:t>
            </a:r>
            <a:endParaRPr lang="pl-P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Why the Visual Studio Code team launched a snap | Snapcraft">
            <a:extLst>
              <a:ext uri="{FF2B5EF4-FFF2-40B4-BE49-F238E27FC236}">
                <a16:creationId xmlns:a16="http://schemas.microsoft.com/office/drawing/2014/main" id="{DEFFC314-6C0C-5A6E-307A-AE9F56DA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36" y="1709351"/>
            <a:ext cx="3449594" cy="172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064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149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Code Versioning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GitHub</a:t>
            </a:r>
          </a:p>
          <a:p>
            <a:pPr marL="180000"/>
            <a:endParaRPr lang="pl-P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itHub Guide for Beginners | Analytics Vidhya">
            <a:extLst>
              <a:ext uri="{FF2B5EF4-FFF2-40B4-BE49-F238E27FC236}">
                <a16:creationId xmlns:a16="http://schemas.microsoft.com/office/drawing/2014/main" id="{B0C17189-39E6-236B-D720-B36FA43B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7" y="127411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7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0E219-7300-EFFB-35B4-772814F7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52F68976-BCCB-B2BF-54C2-917134C839AA}"/>
              </a:ext>
            </a:extLst>
          </p:cNvPr>
          <p:cNvSpPr txBox="1"/>
          <p:nvPr/>
        </p:nvSpPr>
        <p:spPr>
          <a:xfrm>
            <a:off x="393111" y="1812339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Package</a:t>
            </a:r>
            <a:r>
              <a:rPr lang="pl-PL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pl-PL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89D2639-5897-2293-F74E-57E088A713EC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dirty="0" err="1">
                <a:solidFill>
                  <a:schemeClr val="tx1"/>
                </a:solidFill>
              </a:rPr>
              <a:t>UV</a:t>
            </a:r>
            <a:endParaRPr lang="pl-PL" dirty="0">
              <a:solidFill>
                <a:schemeClr val="tx1"/>
              </a:solidFill>
            </a:endParaRPr>
          </a:p>
          <a:p>
            <a:pPr marL="180000"/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E6C1A590-8FAC-B128-1971-AA2EAE4A9C4C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BB70C97B-4FBD-BB2E-0BED-576C5B53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31" y="1080929"/>
            <a:ext cx="3579312" cy="32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7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02AFCB-436D-9D0F-D738-982C7541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pl-PL"/>
              <a:t>Let’s start with sth simple…</a:t>
            </a:r>
          </a:p>
        </p:txBody>
      </p:sp>
    </p:spTree>
    <p:extLst>
      <p:ext uri="{BB962C8B-B14F-4D97-AF65-F5344CB8AC3E}">
        <p14:creationId xmlns:p14="http://schemas.microsoft.com/office/powerpoint/2010/main" val="150349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Env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.venv &lt; uv</a:t>
            </a:r>
          </a:p>
          <a:p>
            <a:pPr marL="180000"/>
            <a:endParaRPr lang="pl-P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B6B4E5A-5041-33AD-08D4-5DE31E0705FB}"/>
              </a:ext>
            </a:extLst>
          </p:cNvPr>
          <p:cNvSpPr txBox="1"/>
          <p:nvPr/>
        </p:nvSpPr>
        <p:spPr>
          <a:xfrm>
            <a:off x="4083092" y="2087566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000">
                <a:solidFill>
                  <a:schemeClr val="tx1"/>
                </a:solidFill>
              </a:rPr>
              <a:t>.venv</a:t>
            </a:r>
            <a:endParaRPr lang="pl-PL" sz="4000"/>
          </a:p>
        </p:txBody>
      </p:sp>
    </p:spTree>
    <p:extLst>
      <p:ext uri="{BB962C8B-B14F-4D97-AF65-F5344CB8AC3E}">
        <p14:creationId xmlns:p14="http://schemas.microsoft.com/office/powerpoint/2010/main" val="290231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C94EB-87A1-CC60-1778-84FA914D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DD0B287-5126-B75D-A0E7-9BA40BA30FA8}"/>
              </a:ext>
            </a:extLst>
          </p:cNvPr>
          <p:cNvSpPr txBox="1"/>
          <p:nvPr/>
        </p:nvSpPr>
        <p:spPr>
          <a:xfrm>
            <a:off x="365762" y="2110085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Env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9714BDE-94CB-0181-1278-03EF2DA849A6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Conda</a:t>
            </a:r>
          </a:p>
          <a:p>
            <a:pPr marL="180000"/>
            <a:endParaRPr lang="pl-P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1C2A87C3-E5A9-2DF4-8B50-20FA4BFA392B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onda create environment and everything you need to know to manage conda  virtual environment - Machine Learning Plus">
            <a:extLst>
              <a:ext uri="{FF2B5EF4-FFF2-40B4-BE49-F238E27FC236}">
                <a16:creationId xmlns:a16="http://schemas.microsoft.com/office/drawing/2014/main" id="{D671CC16-5635-1633-37FD-B66B8742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162" y="936061"/>
            <a:ext cx="4284634" cy="279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64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Kedro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C9583D3E-2417-E17D-CF84-230B113A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4" y="559218"/>
            <a:ext cx="4809178" cy="38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5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MLFlow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A81C21A8-BAA8-2F35-D02C-79BC568B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561" y="702803"/>
            <a:ext cx="5546439" cy="35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84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Experiment Tracking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MLFlow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F859B674-F24C-608D-A237-1F2C4854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646" y="963385"/>
            <a:ext cx="5315354" cy="36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84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Experiment Tracking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WandB.ai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wandb · PyPI">
            <a:extLst>
              <a:ext uri="{FF2B5EF4-FFF2-40B4-BE49-F238E27FC236}">
                <a16:creationId xmlns:a16="http://schemas.microsoft.com/office/drawing/2014/main" id="{19485023-0D37-2C35-25CC-487B848E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18" y="2185774"/>
            <a:ext cx="3405831" cy="5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0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84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Experiment Tracking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WandB.ai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GitHub - wandb/wandb: 🔥 A tool for visualizing and tracking your machine  learning experiments. This repo contains the CLI and Python API.">
            <a:extLst>
              <a:ext uri="{FF2B5EF4-FFF2-40B4-BE49-F238E27FC236}">
                <a16:creationId xmlns:a16="http://schemas.microsoft.com/office/drawing/2014/main" id="{5EA42B5E-4114-3410-0A65-3303AD2F1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81" y="1278744"/>
            <a:ext cx="5008880" cy="303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990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5D3D-A66A-A564-EC23-3C7C24F7B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DC70B899-9C06-D341-9BBC-D6E862A93CE2}"/>
              </a:ext>
            </a:extLst>
          </p:cNvPr>
          <p:cNvSpPr txBox="1"/>
          <p:nvPr/>
        </p:nvSpPr>
        <p:spPr>
          <a:xfrm>
            <a:off x="365762" y="2110085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001B10CE-451F-09A8-FF62-AD989543A1E4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Kedro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186257D4-C5A6-10D9-980C-23D92C2CF81E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6DF7B508-01D4-93C5-3225-5277A6E0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511" y="1190425"/>
            <a:ext cx="5803487" cy="32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40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AutoML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pycaret.org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7F5B1737-B35D-8D44-68FE-9EB8263D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86" y="1319592"/>
            <a:ext cx="4634106" cy="28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4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AutoML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auto.gluon.ai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D55879EC-D7BB-14AB-18F9-70B8782C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875" y="1911927"/>
            <a:ext cx="5426613" cy="22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DA32E80-911D-9805-DB18-04E120F6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22" y="0"/>
            <a:ext cx="45593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25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7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Finetuning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Optuna.org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Optuna: A hyperparameter optimization framework — Optuna 3.0.2 documentation">
            <a:extLst>
              <a:ext uri="{FF2B5EF4-FFF2-40B4-BE49-F238E27FC236}">
                <a16:creationId xmlns:a16="http://schemas.microsoft.com/office/drawing/2014/main" id="{3B13F1FA-E0E0-09C7-4FBC-F3B05FFF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775" y="2074559"/>
            <a:ext cx="4322461" cy="9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797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7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Finetuning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Hydra.cc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GitHub - facebookresearch/hydra: Hydra is a framework for elegantly  configuring complex applications">
            <a:extLst>
              <a:ext uri="{FF2B5EF4-FFF2-40B4-BE49-F238E27FC236}">
                <a16:creationId xmlns:a16="http://schemas.microsoft.com/office/drawing/2014/main" id="{984AAB44-BDAA-04C2-F1A5-1D0E903E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30" y="1331267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68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76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Data Version Control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DVC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Data Version Control · DVC">
            <a:extLst>
              <a:ext uri="{FF2B5EF4-FFF2-40B4-BE49-F238E27FC236}">
                <a16:creationId xmlns:a16="http://schemas.microsoft.com/office/drawing/2014/main" id="{E9A9FEE1-1361-8679-4450-72EA1230E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37" y="912167"/>
            <a:ext cx="2844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190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76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Data Version Control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DVC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EAC10320-1F03-A31F-22AA-0E52F199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150044"/>
            <a:ext cx="4838619" cy="28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6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76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Data Version Control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DVC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CFD590FB-7A67-1AB1-1E4C-1E519426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01" y="1057783"/>
            <a:ext cx="2271410" cy="34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8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78120" y="1875305"/>
            <a:ext cx="269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 versioning and 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MLflow Models </a:t>
            </a:r>
          </a:p>
          <a:p>
            <a:pPr marL="180000"/>
            <a:r>
              <a:rPr lang="pl-PL">
                <a:solidFill>
                  <a:schemeClr val="tx1"/>
                </a:solidFill>
              </a:rPr>
              <a:t>and Registry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D62C97F4-C2E3-DC77-EB6D-25A8D2F7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509" y="2024088"/>
            <a:ext cx="5974491" cy="10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Google 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Whole ecosystem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E155E9A8-9119-F919-01D5-57A52D11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61" y="963826"/>
            <a:ext cx="5395575" cy="36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09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Google 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Whole ecosystem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61B721A8-00FB-B557-199D-0B87A225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889" y="1402232"/>
            <a:ext cx="5788111" cy="21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61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Google 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Google TensorFlow Extended (TFX)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TensorFlow Extended (TFX) | ML Production Pipelines">
            <a:extLst>
              <a:ext uri="{FF2B5EF4-FFF2-40B4-BE49-F238E27FC236}">
                <a16:creationId xmlns:a16="http://schemas.microsoft.com/office/drawing/2014/main" id="{8028C4F8-4990-5B87-2D0E-CA3E7B87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36" y="172865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872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Continuous Integration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GitHub Actions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Building a GitHub Action in .NET">
            <a:extLst>
              <a:ext uri="{FF2B5EF4-FFF2-40B4-BE49-F238E27FC236}">
                <a16:creationId xmlns:a16="http://schemas.microsoft.com/office/drawing/2014/main" id="{54A3D8A5-9C37-B55E-133B-1C32EDD6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35150"/>
            <a:ext cx="54864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4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pl-PL"/>
              <a:t>What may happen </a:t>
            </a:r>
            <a:br>
              <a:rPr lang="pl-PL"/>
            </a:br>
            <a:r>
              <a:rPr lang="pl-PL"/>
              <a:t>during the journey </a:t>
            </a:r>
            <a:br>
              <a:rPr lang="pl-PL"/>
            </a:br>
            <a:r>
              <a:rPr lang="pl-PL"/>
              <a:t>to production? </a:t>
            </a:r>
          </a:p>
        </p:txBody>
      </p:sp>
    </p:spTree>
    <p:extLst>
      <p:ext uri="{BB962C8B-B14F-4D97-AF65-F5344CB8AC3E}">
        <p14:creationId xmlns:p14="http://schemas.microsoft.com/office/powerpoint/2010/main" val="3016102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Containerization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Docker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Home - Docker">
            <a:extLst>
              <a:ext uri="{FF2B5EF4-FFF2-40B4-BE49-F238E27FC236}">
                <a16:creationId xmlns:a16="http://schemas.microsoft.com/office/drawing/2014/main" id="{BDE92789-63CF-6E8E-4BD2-05C3779A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862" y="1561585"/>
            <a:ext cx="2020330" cy="202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1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Container Orchestration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Kubernetes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Kubernetes">
            <a:extLst>
              <a:ext uri="{FF2B5EF4-FFF2-40B4-BE49-F238E27FC236}">
                <a16:creationId xmlns:a16="http://schemas.microsoft.com/office/drawing/2014/main" id="{6D2F0699-2609-DC1C-F2F0-BB407A8A4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27079"/>
            <a:ext cx="3851876" cy="8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90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Container Orchestration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b="1">
                <a:solidFill>
                  <a:schemeClr val="tx1"/>
                </a:solidFill>
              </a:rPr>
              <a:t>K</a:t>
            </a:r>
            <a:r>
              <a:rPr lang="pl-PL">
                <a:solidFill>
                  <a:schemeClr val="tx1"/>
                </a:solidFill>
              </a:rPr>
              <a:t>ubernetes </a:t>
            </a:r>
            <a:r>
              <a:rPr lang="pl-PL" b="1">
                <a:solidFill>
                  <a:schemeClr val="tx1"/>
                </a:solidFill>
              </a:rPr>
              <a:t>in D</a:t>
            </a:r>
            <a:r>
              <a:rPr lang="pl-PL">
                <a:solidFill>
                  <a:schemeClr val="tx1"/>
                </a:solidFill>
              </a:rPr>
              <a:t>ocker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kind">
            <a:extLst>
              <a:ext uri="{FF2B5EF4-FFF2-40B4-BE49-F238E27FC236}">
                <a16:creationId xmlns:a16="http://schemas.microsoft.com/office/drawing/2014/main" id="{84471BF0-9E97-6533-F6E4-FD6F67D2E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181" y="1655548"/>
            <a:ext cx="3043475" cy="183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98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 on K8s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b="1">
                <a:solidFill>
                  <a:schemeClr val="tx1"/>
                </a:solidFill>
              </a:rPr>
              <a:t>Kubeflow</a:t>
            </a:r>
            <a:endParaRPr lang="pl-PL">
              <a:solidFill>
                <a:schemeClr val="tx1"/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GitHub - kubeflow/kubeflow: Machine Learning Toolkit for Kubernetes">
            <a:extLst>
              <a:ext uri="{FF2B5EF4-FFF2-40B4-BE49-F238E27FC236}">
                <a16:creationId xmlns:a16="http://schemas.microsoft.com/office/drawing/2014/main" id="{8071E4BF-AEDB-9A58-06DB-5A3A2079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9" y="1509154"/>
            <a:ext cx="2134678" cy="21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75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 on K8s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b="1">
                <a:solidFill>
                  <a:schemeClr val="tx1"/>
                </a:solidFill>
              </a:rPr>
              <a:t>Kubeflow</a:t>
            </a:r>
          </a:p>
          <a:p>
            <a:pPr marL="180000"/>
            <a:r>
              <a:rPr lang="pl-PL" b="1">
                <a:solidFill>
                  <a:schemeClr val="tx1"/>
                </a:solidFill>
              </a:rPr>
              <a:t>@ Charmed-Kubeflow.io</a:t>
            </a:r>
            <a:endParaRPr lang="pl-PL">
              <a:solidFill>
                <a:schemeClr val="tx1"/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7BAD8BA0-157C-28EC-A0E2-4B2A80D9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863" y="2025650"/>
            <a:ext cx="2527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69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B1620-4EC5-B60D-A76E-F899F251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02444A87-5640-A25E-8711-B9BF2D49ABDB}"/>
              </a:ext>
            </a:extLst>
          </p:cNvPr>
          <p:cNvSpPr txBox="1"/>
          <p:nvPr/>
        </p:nvSpPr>
        <p:spPr>
          <a:xfrm>
            <a:off x="365762" y="2110085"/>
            <a:ext cx="1428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Agentic AI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E2E1CF4-B46B-5D73-BB68-A086821F9525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b="1">
                <a:solidFill>
                  <a:schemeClr val="tx1"/>
                </a:solidFill>
              </a:rPr>
              <a:t>MCP</a:t>
            </a:r>
          </a:p>
          <a:p>
            <a:pPr marL="180000"/>
            <a:r>
              <a:rPr lang="pl-PL" b="1">
                <a:solidFill>
                  <a:schemeClr val="tx1"/>
                </a:solidFill>
              </a:rPr>
              <a:t>A2A</a:t>
            </a:r>
          </a:p>
          <a:p>
            <a:pPr marL="180000"/>
            <a:endParaRPr lang="pl-PL">
              <a:solidFill>
                <a:schemeClr val="tx1"/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FD8D8C0C-030D-15D8-83D3-1DE10A99B0F5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ADD855C6-FB13-9DB8-6B7D-4B31D7F4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89" y="1509575"/>
            <a:ext cx="4373412" cy="20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/>
          </a:bodyPr>
          <a:lstStyle/>
          <a:p>
            <a:r>
              <a:rPr lang="pl-PL"/>
              <a:t>Pre-requisits and Learning Resources</a:t>
            </a:r>
          </a:p>
        </p:txBody>
      </p:sp>
    </p:spTree>
    <p:extLst>
      <p:ext uri="{BB962C8B-B14F-4D97-AF65-F5344CB8AC3E}">
        <p14:creationId xmlns:p14="http://schemas.microsoft.com/office/powerpoint/2010/main" val="1505591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CB46B-A1E1-5E3A-71EB-824045B9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B04F85B0-B580-6E3C-3A1A-9E7539E4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65" y="0"/>
            <a:ext cx="7506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36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EC5BF26E-1795-8742-4439-C3FEC21B49F8}"/>
              </a:ext>
            </a:extLst>
          </p:cNvPr>
          <p:cNvSpPr txBox="1"/>
          <p:nvPr/>
        </p:nvSpPr>
        <p:spPr>
          <a:xfrm>
            <a:off x="2915728" y="220241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solidFill>
                  <a:schemeClr val="bg1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{ no lecture next week, sorry }</a:t>
            </a:r>
          </a:p>
        </p:txBody>
      </p:sp>
    </p:spTree>
    <p:extLst>
      <p:ext uri="{BB962C8B-B14F-4D97-AF65-F5344CB8AC3E}">
        <p14:creationId xmlns:p14="http://schemas.microsoft.com/office/powerpoint/2010/main" val="4264349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8D277-D22F-1728-C218-C7DC3B05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EF3F83DD-38FB-8E67-6706-1846F9438F0C}"/>
              </a:ext>
            </a:extLst>
          </p:cNvPr>
          <p:cNvSpPr txBox="1"/>
          <p:nvPr/>
        </p:nvSpPr>
        <p:spPr>
          <a:xfrm>
            <a:off x="1894114" y="591848"/>
            <a:ext cx="562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/ASI_WINTER_2025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AAC80DC-F48D-8F15-6828-14827E6B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707" y="1926590"/>
            <a:ext cx="2197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Code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AD19EED8-11F7-9A46-2345-888BA70F4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309" y="1476366"/>
            <a:ext cx="5288691" cy="219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3C2D9FDD-5998-92A0-C9E0-41E72A49B4AD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How much time?</a:t>
            </a:r>
          </a:p>
          <a:p>
            <a:pPr marL="180000"/>
            <a:endParaRPr lang="pl-PL">
              <a:solidFill>
                <a:schemeClr val="tx1"/>
              </a:solidFill>
            </a:endParaRPr>
          </a:p>
          <a:p>
            <a:pPr marL="180000"/>
            <a:r>
              <a:rPr lang="pl-PL" sz="3200" b="1">
                <a:solidFill>
                  <a:schemeClr val="tx1"/>
                </a:solidFill>
              </a:rPr>
              <a:t>5%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3DC5EB9E-69A6-09BE-C06D-D21BD55B27F8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5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E0C4F-B9C6-DC89-9001-682D99A45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7F334675-6D04-7F0D-99F4-C35DAFAB124A}"/>
              </a:ext>
            </a:extLst>
          </p:cNvPr>
          <p:cNvSpPr txBox="1"/>
          <p:nvPr/>
        </p:nvSpPr>
        <p:spPr>
          <a:xfrm>
            <a:off x="1901671" y="1876542"/>
            <a:ext cx="56242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https://github.com/wodecki/ASI_2025</a:t>
            </a:r>
            <a:endParaRPr lang="pl-P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8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Python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E6AF8583-4F42-9086-B08A-555347FB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522" y="903588"/>
            <a:ext cx="2377498" cy="33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92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Python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60DA0317-C281-8770-4372-26BC5EA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84" y="1373534"/>
            <a:ext cx="4445916" cy="23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72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Python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Code engineering: Linting, docstrings, etc. 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76100D55-92FA-3CE6-EF95-333A0377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078" y="1744757"/>
            <a:ext cx="4962175" cy="21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Github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F607B084-3B70-BFD7-E08D-82552660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629" y="1141761"/>
            <a:ext cx="5084405" cy="28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6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MLOps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DeepLearning.ai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588C8909-C81C-BA6B-0DAC-E464519D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0" y="481692"/>
            <a:ext cx="5995289" cy="41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69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MLOps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Udacity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75D7B23F-3166-D482-84F2-C3A177268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278" y="704335"/>
            <a:ext cx="5239722" cy="37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93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MLOps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Google ML and 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C055F2DF-3396-3B83-2B8A-3D629963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89" y="1005322"/>
            <a:ext cx="5590727" cy="31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68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Docker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5C4C5B5E-6ED9-3608-B002-3B3BA753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71" y="427437"/>
            <a:ext cx="5535827" cy="42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4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Docker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hlinkClick r:id="rId2"/>
            <a:extLst>
              <a:ext uri="{FF2B5EF4-FFF2-40B4-BE49-F238E27FC236}">
                <a16:creationId xmlns:a16="http://schemas.microsoft.com/office/drawing/2014/main" id="{77412890-3AD0-4584-09C9-66B46C89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696" y="1081909"/>
            <a:ext cx="5364304" cy="29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2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Good architecture?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F7BEA17-01F5-ED44-4CAD-FFA40234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28" y="704335"/>
            <a:ext cx="5597872" cy="37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659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56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Kubernetes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7F91BA49-6A0F-92F0-01BF-D7D41CFE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58" y="548613"/>
            <a:ext cx="3515497" cy="162033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8A9015B-D5CA-12D0-5C63-A2E8341A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58" y="2340917"/>
            <a:ext cx="2977361" cy="24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41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/>
          </a:bodyPr>
          <a:lstStyle/>
          <a:p>
            <a:r>
              <a:rPr lang="pl-PL"/>
              <a:t>Inspirations for Your project</a:t>
            </a:r>
          </a:p>
        </p:txBody>
      </p:sp>
    </p:spTree>
    <p:extLst>
      <p:ext uri="{BB962C8B-B14F-4D97-AF65-F5344CB8AC3E}">
        <p14:creationId xmlns:p14="http://schemas.microsoft.com/office/powerpoint/2010/main" val="2314622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A911B8-B191-D39B-9556-BC278B24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FC94B2-1EC6-C8A6-7DE7-5DE01B29E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4B0581-9A8B-1777-68D2-B17FDC3A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891"/>
            <a:ext cx="7772400" cy="47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21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91392D-58DA-CD9D-7344-FC416016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6ADEC3-234D-DEFF-C864-F989A0D9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6D5625-0F2D-61EC-3E7F-F083359F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6184"/>
            <a:ext cx="7772400" cy="38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0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37D658-AB19-2F9E-4721-C85616D9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7AE058-3B2E-97AD-3793-4E675790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BCEFECD-0165-026E-9724-DCB92EED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53653"/>
            <a:ext cx="7772400" cy="32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53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23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Tutorials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000">
                <a:solidFill>
                  <a:schemeClr val="tx1"/>
                </a:solidFill>
              </a:rPr>
              <a:t>Pycaret, Kedro, MLFlow, DVC, …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hlinkClick r:id="rId2"/>
            <a:extLst>
              <a:ext uri="{FF2B5EF4-FFF2-40B4-BE49-F238E27FC236}">
                <a16:creationId xmlns:a16="http://schemas.microsoft.com/office/drawing/2014/main" id="{477DE5FC-4634-D2F6-E18D-8B77AF79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94" y="1107210"/>
            <a:ext cx="5094951" cy="33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33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raz 1" descr="Obraz zawierający tekst, wizytówka, zrzut ekranu, Czcionka&#10;&#10;Opis wygenerowany automatycznie">
            <a:hlinkClick r:id="rId2"/>
            <a:extLst>
              <a:ext uri="{FF2B5EF4-FFF2-40B4-BE49-F238E27FC236}">
                <a16:creationId xmlns:a16="http://schemas.microsoft.com/office/drawing/2014/main" id="{29FE1027-21B0-06B6-D046-13F6649A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28" b="1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60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39C73976-9772-D300-24FC-F1635CF2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4830"/>
            <a:ext cx="7772400" cy="23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87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E8E786EA-6F53-9E10-6E3D-56330564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23761"/>
            <a:ext cx="7772400" cy="18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808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CA22D3CE-25FE-AE26-95B9-CAEF58A9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95250"/>
            <a:ext cx="7327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1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CE57A01-14E1-D454-FD35-B201E0810712}"/>
              </a:ext>
            </a:extLst>
          </p:cNvPr>
          <p:cNvSpPr/>
          <p:nvPr/>
        </p:nvSpPr>
        <p:spPr>
          <a:xfrm>
            <a:off x="239445" y="226892"/>
            <a:ext cx="2367730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System architect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80B3331-139F-3F39-FCDB-283DFE59CE52}"/>
              </a:ext>
            </a:extLst>
          </p:cNvPr>
          <p:cNvSpPr/>
          <p:nvPr/>
        </p:nvSpPr>
        <p:spPr>
          <a:xfrm>
            <a:off x="239445" y="1921936"/>
            <a:ext cx="2367730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6350E66-3761-379A-0CBB-F8BAC63576D9}"/>
              </a:ext>
            </a:extLst>
          </p:cNvPr>
          <p:cNvSpPr/>
          <p:nvPr/>
        </p:nvSpPr>
        <p:spPr>
          <a:xfrm>
            <a:off x="239445" y="3616980"/>
            <a:ext cx="2367730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ML Engineer</a:t>
            </a:r>
          </a:p>
        </p:txBody>
      </p:sp>
      <p:pic>
        <p:nvPicPr>
          <p:cNvPr id="10" name="Grafika 9" descr="Schemat decyzyjny kontur">
            <a:extLst>
              <a:ext uri="{FF2B5EF4-FFF2-40B4-BE49-F238E27FC236}">
                <a16:creationId xmlns:a16="http://schemas.microsoft.com/office/drawing/2014/main" id="{6845DEF9-36B7-F68A-7865-91D049D0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9337" y="419506"/>
            <a:ext cx="914400" cy="914400"/>
          </a:xfrm>
          <a:prstGeom prst="rect">
            <a:avLst/>
          </a:prstGeom>
        </p:spPr>
      </p:pic>
      <p:pic>
        <p:nvPicPr>
          <p:cNvPr id="12" name="Grafika 11" descr="Kolba kontur">
            <a:extLst>
              <a:ext uri="{FF2B5EF4-FFF2-40B4-BE49-F238E27FC236}">
                <a16:creationId xmlns:a16="http://schemas.microsoft.com/office/drawing/2014/main" id="{779E08B9-943E-26F3-7D23-3B061242E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337" y="2114550"/>
            <a:ext cx="914400" cy="914400"/>
          </a:xfrm>
          <a:prstGeom prst="rect">
            <a:avLst/>
          </a:prstGeom>
        </p:spPr>
      </p:pic>
      <p:pic>
        <p:nvPicPr>
          <p:cNvPr id="16" name="Grafika 15" descr="Programista kontur">
            <a:extLst>
              <a:ext uri="{FF2B5EF4-FFF2-40B4-BE49-F238E27FC236}">
                <a16:creationId xmlns:a16="http://schemas.microsoft.com/office/drawing/2014/main" id="{73AA75E1-8780-6BC8-23CF-F89C6FF93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9337" y="3809594"/>
            <a:ext cx="914400" cy="914400"/>
          </a:xfrm>
          <a:prstGeom prst="rect">
            <a:avLst/>
          </a:prstGeom>
        </p:spPr>
      </p:pic>
      <p:sp>
        <p:nvSpPr>
          <p:cNvPr id="17" name="Prostokąt 16">
            <a:extLst>
              <a:ext uri="{FF2B5EF4-FFF2-40B4-BE49-F238E27FC236}">
                <a16:creationId xmlns:a16="http://schemas.microsoft.com/office/drawing/2014/main" id="{4AB0FD7B-7F8E-2ECF-CF33-EF0BFCCD7991}"/>
              </a:ext>
            </a:extLst>
          </p:cNvPr>
          <p:cNvSpPr/>
          <p:nvPr/>
        </p:nvSpPr>
        <p:spPr>
          <a:xfrm>
            <a:off x="4265898" y="226892"/>
            <a:ext cx="4425925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1197E320-5E23-E5D0-22C8-0EA2398D05B3}"/>
              </a:ext>
            </a:extLst>
          </p:cNvPr>
          <p:cNvSpPr/>
          <p:nvPr/>
        </p:nvSpPr>
        <p:spPr>
          <a:xfrm>
            <a:off x="4265897" y="1921936"/>
            <a:ext cx="4425925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163BFC1F-7CF5-D566-1EFE-2B21055A7B8F}"/>
              </a:ext>
            </a:extLst>
          </p:cNvPr>
          <p:cNvSpPr/>
          <p:nvPr/>
        </p:nvSpPr>
        <p:spPr>
          <a:xfrm>
            <a:off x="4265896" y="3616980"/>
            <a:ext cx="4425925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93291E2A-8BEA-2DA6-5751-52439B9B690E}"/>
              </a:ext>
            </a:extLst>
          </p:cNvPr>
          <p:cNvSpPr/>
          <p:nvPr/>
        </p:nvSpPr>
        <p:spPr>
          <a:xfrm>
            <a:off x="4265894" y="226892"/>
            <a:ext cx="2298751" cy="1299628"/>
          </a:xfrm>
          <a:prstGeom prst="rect">
            <a:avLst/>
          </a:prstGeom>
          <a:solidFill>
            <a:schemeClr val="accent4"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DB9D7CF7-44AF-2439-C65F-3DA9E6D15229}"/>
              </a:ext>
            </a:extLst>
          </p:cNvPr>
          <p:cNvSpPr/>
          <p:nvPr/>
        </p:nvSpPr>
        <p:spPr>
          <a:xfrm>
            <a:off x="4265894" y="3616980"/>
            <a:ext cx="1488735" cy="1299628"/>
          </a:xfrm>
          <a:prstGeom prst="rect">
            <a:avLst/>
          </a:prstGeom>
          <a:solidFill>
            <a:schemeClr val="accent1"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D94A47C2-668B-FC98-C483-A935A2EC2CA1}"/>
              </a:ext>
            </a:extLst>
          </p:cNvPr>
          <p:cNvSpPr/>
          <p:nvPr/>
        </p:nvSpPr>
        <p:spPr>
          <a:xfrm>
            <a:off x="4265894" y="1921936"/>
            <a:ext cx="638437" cy="1299628"/>
          </a:xfrm>
          <a:prstGeom prst="rect">
            <a:avLst/>
          </a:prstGeom>
          <a:solidFill>
            <a:schemeClr val="tx2"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6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ECB33867-266E-F640-3626-1888E8F2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53" y="0"/>
            <a:ext cx="58024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51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B204613E-3AC6-6036-BDF3-41A50D66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958850"/>
            <a:ext cx="5308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00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/>
          </a:bodyPr>
          <a:lstStyle/>
          <a:p>
            <a:r>
              <a:rPr lang="pl-PL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785260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Project 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B63BCBF-75ED-3E7B-467E-AB39F906218B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Our plan is ambitious…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C8A7E80-6F45-B880-108C-9FD6F3FD9DA7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>
            <a:extLst>
              <a:ext uri="{FF2B5EF4-FFF2-40B4-BE49-F238E27FC236}">
                <a16:creationId xmlns:a16="http://schemas.microsoft.com/office/drawing/2014/main" id="{A7CCD5F2-35E8-7A0A-634C-BEE985DEE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301" y="1340039"/>
            <a:ext cx="4530937" cy="24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03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Project 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B63BCBF-75ED-3E7B-467E-AB39F906218B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Roles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C8A7E80-6F45-B880-108C-9FD6F3FD9DA7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0E4703A7-ED61-F3E9-A3E8-BE2C3FC4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21" y="940955"/>
            <a:ext cx="3002519" cy="37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139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Project 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B63BCBF-75ED-3E7B-467E-AB39F906218B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Planninng skills</a:t>
            </a:r>
          </a:p>
          <a:p>
            <a:pPr marL="180000"/>
            <a:r>
              <a:rPr lang="pl-PL">
                <a:solidFill>
                  <a:schemeClr val="tx1"/>
                </a:solidFill>
              </a:rPr>
              <a:t>are as much important technical ones!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C8A7E80-6F45-B880-108C-9FD6F3FD9DA7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w to Create a Project Plan in 5 Simple Steps | TeamGantt">
            <a:extLst>
              <a:ext uri="{FF2B5EF4-FFF2-40B4-BE49-F238E27FC236}">
                <a16:creationId xmlns:a16="http://schemas.microsoft.com/office/drawing/2014/main" id="{CA9FDA7C-C123-A093-2F3E-32C2C0EB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48" y="1089966"/>
            <a:ext cx="5415652" cy="296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57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Project Management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D6AB1B3-D520-77D6-45FD-F3F9D9C8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83" y="867577"/>
            <a:ext cx="2088156" cy="63380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369377B-8FE1-2EF0-C6A1-F8285C2D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60389"/>
            <a:ext cx="1741052" cy="45486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80DCF6F-E58F-77AD-7A90-A6FBD8661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648" y="2300389"/>
            <a:ext cx="1811590" cy="73262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090C1CF-E8AB-9F80-CC0B-69AA85443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82" y="3832025"/>
            <a:ext cx="1584512" cy="633805"/>
          </a:xfrm>
          <a:prstGeom prst="rect">
            <a:avLst/>
          </a:prstGeom>
        </p:spPr>
      </p:pic>
      <p:pic>
        <p:nvPicPr>
          <p:cNvPr id="9" name="Picture 2" descr="Image result for basecamp logo">
            <a:extLst>
              <a:ext uri="{FF2B5EF4-FFF2-40B4-BE49-F238E27FC236}">
                <a16:creationId xmlns:a16="http://schemas.microsoft.com/office/drawing/2014/main" id="{849EDDF7-D959-30D6-5FE6-1E4D51C2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82" y="2559540"/>
            <a:ext cx="13970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551A8433-A52E-A11F-489B-8AAF874A8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126" y="548877"/>
            <a:ext cx="2158423" cy="704563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9B63BCBF-75ED-3E7B-467E-AB39F906218B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C8A7E80-6F45-B880-108C-9FD6F3FD9DA7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316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Communication with me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E-mail, please…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CE8CD0A-7F44-5844-86EB-BC904D8832CA}"/>
              </a:ext>
            </a:extLst>
          </p:cNvPr>
          <p:cNvSpPr txBox="1"/>
          <p:nvPr/>
        </p:nvSpPr>
        <p:spPr>
          <a:xfrm>
            <a:off x="5074418" y="3810783"/>
            <a:ext cx="321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andrzej.wodecki@pjwstk.edu.pl</a:t>
            </a:r>
          </a:p>
        </p:txBody>
      </p:sp>
    </p:spTree>
    <p:extLst>
      <p:ext uri="{BB962C8B-B14F-4D97-AF65-F5344CB8AC3E}">
        <p14:creationId xmlns:p14="http://schemas.microsoft.com/office/powerpoint/2010/main" val="252922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a 20">
            <a:extLst>
              <a:ext uri="{FF2B5EF4-FFF2-40B4-BE49-F238E27FC236}">
                <a16:creationId xmlns:a16="http://schemas.microsoft.com/office/drawing/2014/main" id="{CE69BDE6-221C-E77C-7129-2E28304AED21}"/>
              </a:ext>
            </a:extLst>
          </p:cNvPr>
          <p:cNvGrpSpPr/>
          <p:nvPr/>
        </p:nvGrpSpPr>
        <p:grpSpPr>
          <a:xfrm>
            <a:off x="795875" y="198512"/>
            <a:ext cx="4331670" cy="1790892"/>
            <a:chOff x="795875" y="198512"/>
            <a:chExt cx="4331670" cy="1790892"/>
          </a:xfrm>
        </p:grpSpPr>
        <p:sp>
          <p:nvSpPr>
            <p:cNvPr id="78" name="pole tekstowe 77">
              <a:extLst>
                <a:ext uri="{FF2B5EF4-FFF2-40B4-BE49-F238E27FC236}">
                  <a16:creationId xmlns:a16="http://schemas.microsoft.com/office/drawing/2014/main" id="{2B54199B-A7EC-BFAD-4F08-7B060DAD92C7}"/>
                </a:ext>
              </a:extLst>
            </p:cNvPr>
            <p:cNvSpPr txBox="1"/>
            <p:nvPr/>
          </p:nvSpPr>
          <p:spPr>
            <a:xfrm>
              <a:off x="795875" y="198512"/>
              <a:ext cx="29786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experimentation and development</a:t>
              </a:r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CC15AD44-F56E-62BB-7F08-E30249728F1D}"/>
                </a:ext>
              </a:extLst>
            </p:cNvPr>
            <p:cNvSpPr/>
            <p:nvPr/>
          </p:nvSpPr>
          <p:spPr>
            <a:xfrm>
              <a:off x="860201" y="506316"/>
              <a:ext cx="4267344" cy="148308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7" name="Obraz 26">
            <a:extLst>
              <a:ext uri="{FF2B5EF4-FFF2-40B4-BE49-F238E27FC236}">
                <a16:creationId xmlns:a16="http://schemas.microsoft.com/office/drawing/2014/main" id="{9D09863A-AE2E-15D1-5E7F-77556B71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8" y="502572"/>
            <a:ext cx="4525472" cy="1483088"/>
          </a:xfrm>
          <a:prstGeom prst="rect">
            <a:avLst/>
          </a:prstGeom>
        </p:spPr>
      </p:pic>
      <p:grpSp>
        <p:nvGrpSpPr>
          <p:cNvPr id="26" name="Grupa 25">
            <a:extLst>
              <a:ext uri="{FF2B5EF4-FFF2-40B4-BE49-F238E27FC236}">
                <a16:creationId xmlns:a16="http://schemas.microsoft.com/office/drawing/2014/main" id="{4BC2B988-7F84-3F90-7EA3-A106AB8C1235}"/>
              </a:ext>
            </a:extLst>
          </p:cNvPr>
          <p:cNvGrpSpPr/>
          <p:nvPr/>
        </p:nvGrpSpPr>
        <p:grpSpPr>
          <a:xfrm>
            <a:off x="5135166" y="502572"/>
            <a:ext cx="3166947" cy="1483088"/>
            <a:chOff x="5135166" y="502572"/>
            <a:chExt cx="3166947" cy="1483088"/>
          </a:xfrm>
        </p:grpSpPr>
        <p:sp>
          <p:nvSpPr>
            <p:cNvPr id="28" name="Prostokąt 27">
              <a:extLst>
                <a:ext uri="{FF2B5EF4-FFF2-40B4-BE49-F238E27FC236}">
                  <a16:creationId xmlns:a16="http://schemas.microsoft.com/office/drawing/2014/main" id="{689F6822-6BCB-6D1D-84E6-6152116AD99F}"/>
                </a:ext>
              </a:extLst>
            </p:cNvPr>
            <p:cNvSpPr/>
            <p:nvPr/>
          </p:nvSpPr>
          <p:spPr>
            <a:xfrm>
              <a:off x="5135166" y="502572"/>
              <a:ext cx="3166947" cy="148308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B6037BB3-4CB5-FD2A-9B85-25869EC1EDBB}"/>
                </a:ext>
              </a:extLst>
            </p:cNvPr>
            <p:cNvSpPr txBox="1"/>
            <p:nvPr/>
          </p:nvSpPr>
          <p:spPr>
            <a:xfrm>
              <a:off x="5135166" y="502572"/>
              <a:ext cx="6188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CI/CD</a:t>
              </a:r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492114A-6173-C525-09CD-08CB9B80DF17}"/>
              </a:ext>
            </a:extLst>
          </p:cNvPr>
          <p:cNvGrpSpPr/>
          <p:nvPr/>
        </p:nvGrpSpPr>
        <p:grpSpPr>
          <a:xfrm>
            <a:off x="5370890" y="832763"/>
            <a:ext cx="2687878" cy="912216"/>
            <a:chOff x="5370890" y="832763"/>
            <a:chExt cx="2687878" cy="912216"/>
          </a:xfrm>
        </p:grpSpPr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CB21E2B8-1273-59BF-CE38-A66B1F02D733}"/>
                </a:ext>
              </a:extLst>
            </p:cNvPr>
            <p:cNvSpPr/>
            <p:nvPr/>
          </p:nvSpPr>
          <p:spPr>
            <a:xfrm>
              <a:off x="5667622" y="832763"/>
              <a:ext cx="1051017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Pipeline building </a:t>
              </a:r>
              <a:b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</a:br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and testing</a:t>
              </a:r>
            </a:p>
          </p:txBody>
        </p:sp>
        <p:cxnSp>
          <p:nvCxnSpPr>
            <p:cNvPr id="31" name="Łącznik prosty ze strzałką 30">
              <a:extLst>
                <a:ext uri="{FF2B5EF4-FFF2-40B4-BE49-F238E27FC236}">
                  <a16:creationId xmlns:a16="http://schemas.microsoft.com/office/drawing/2014/main" id="{06E97639-97E3-68B9-9986-2EEFAB293A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0890" y="944880"/>
              <a:ext cx="296732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rostokąt 33">
              <a:extLst>
                <a:ext uri="{FF2B5EF4-FFF2-40B4-BE49-F238E27FC236}">
                  <a16:creationId xmlns:a16="http://schemas.microsoft.com/office/drawing/2014/main" id="{59CB1E45-1D18-B0E1-A2BE-F8481B48D4FB}"/>
                </a:ext>
              </a:extLst>
            </p:cNvPr>
            <p:cNvSpPr/>
            <p:nvPr/>
          </p:nvSpPr>
          <p:spPr>
            <a:xfrm>
              <a:off x="7007751" y="832763"/>
              <a:ext cx="1051017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Packages</a:t>
              </a:r>
            </a:p>
          </p:txBody>
        </p:sp>
        <p:cxnSp>
          <p:nvCxnSpPr>
            <p:cNvPr id="35" name="Łącznik prosty ze strzałką 34">
              <a:extLst>
                <a:ext uri="{FF2B5EF4-FFF2-40B4-BE49-F238E27FC236}">
                  <a16:creationId xmlns:a16="http://schemas.microsoft.com/office/drawing/2014/main" id="{A98D0DC3-B00E-C13D-E97E-D5ABA6CC8ED3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>
              <a:off x="6718639" y="963568"/>
              <a:ext cx="289112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CC250280-2A04-EA2B-7C95-A46A50FD7B33}"/>
                </a:ext>
              </a:extLst>
            </p:cNvPr>
            <p:cNvSpPr/>
            <p:nvPr/>
          </p:nvSpPr>
          <p:spPr>
            <a:xfrm>
              <a:off x="7007751" y="1409210"/>
              <a:ext cx="1051017" cy="335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CD Pipeline Deployment</a:t>
              </a:r>
            </a:p>
          </p:txBody>
        </p:sp>
        <p:cxnSp>
          <p:nvCxnSpPr>
            <p:cNvPr id="41" name="Łącznik prosty ze strzałką 40">
              <a:extLst>
                <a:ext uri="{FF2B5EF4-FFF2-40B4-BE49-F238E27FC236}">
                  <a16:creationId xmlns:a16="http://schemas.microsoft.com/office/drawing/2014/main" id="{32247B21-FF62-CFCC-5A93-B1371A68FC21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533260" y="1094373"/>
              <a:ext cx="0" cy="314837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Walec 46">
            <a:extLst>
              <a:ext uri="{FF2B5EF4-FFF2-40B4-BE49-F238E27FC236}">
                <a16:creationId xmlns:a16="http://schemas.microsoft.com/office/drawing/2014/main" id="{2CAF2A31-D449-A2F0-5E99-81982FBFB0DE}"/>
              </a:ext>
            </a:extLst>
          </p:cNvPr>
          <p:cNvSpPr/>
          <p:nvPr/>
        </p:nvSpPr>
        <p:spPr>
          <a:xfrm>
            <a:off x="4396329" y="2977124"/>
            <a:ext cx="544513" cy="518619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Model repo</a:t>
            </a:r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5A0D429-DD79-62E5-E8AC-37F278CD7021}"/>
              </a:ext>
            </a:extLst>
          </p:cNvPr>
          <p:cNvGrpSpPr/>
          <p:nvPr/>
        </p:nvGrpSpPr>
        <p:grpSpPr>
          <a:xfrm>
            <a:off x="847371" y="2484570"/>
            <a:ext cx="3329832" cy="1892844"/>
            <a:chOff x="847371" y="2484570"/>
            <a:chExt cx="3329832" cy="1892844"/>
          </a:xfrm>
        </p:grpSpPr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9AC2A39B-FFCD-2BA7-26E7-D5FEA230E4DB}"/>
                </a:ext>
              </a:extLst>
            </p:cNvPr>
            <p:cNvSpPr/>
            <p:nvPr/>
          </p:nvSpPr>
          <p:spPr>
            <a:xfrm>
              <a:off x="853039" y="2484570"/>
              <a:ext cx="3324164" cy="189284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ole tekstowe 47">
              <a:extLst>
                <a:ext uri="{FF2B5EF4-FFF2-40B4-BE49-F238E27FC236}">
                  <a16:creationId xmlns:a16="http://schemas.microsoft.com/office/drawing/2014/main" id="{C042E6EF-0D16-8A3D-7389-FB7F2DE719D3}"/>
                </a:ext>
              </a:extLst>
            </p:cNvPr>
            <p:cNvSpPr txBox="1"/>
            <p:nvPr/>
          </p:nvSpPr>
          <p:spPr>
            <a:xfrm>
              <a:off x="847371" y="2491171"/>
              <a:ext cx="1526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update cycle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E45321-3F82-264A-D0EF-3460A7178DF1}"/>
              </a:ext>
            </a:extLst>
          </p:cNvPr>
          <p:cNvGrpSpPr/>
          <p:nvPr/>
        </p:nvGrpSpPr>
        <p:grpSpPr>
          <a:xfrm>
            <a:off x="5135166" y="2484570"/>
            <a:ext cx="3137607" cy="1902010"/>
            <a:chOff x="5135166" y="2484570"/>
            <a:chExt cx="3137607" cy="1902010"/>
          </a:xfrm>
        </p:grpSpPr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AA11A3CA-1BC2-0834-25E5-0999E7FFD3EA}"/>
                </a:ext>
              </a:extLst>
            </p:cNvPr>
            <p:cNvSpPr/>
            <p:nvPr/>
          </p:nvSpPr>
          <p:spPr>
            <a:xfrm>
              <a:off x="5135166" y="2493736"/>
              <a:ext cx="3137607" cy="189284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ole tekstowe 49">
              <a:extLst>
                <a:ext uri="{FF2B5EF4-FFF2-40B4-BE49-F238E27FC236}">
                  <a16:creationId xmlns:a16="http://schemas.microsoft.com/office/drawing/2014/main" id="{7ABCDDC7-6DA6-0047-6214-221E261E0C73}"/>
                </a:ext>
              </a:extLst>
            </p:cNvPr>
            <p:cNvSpPr txBox="1"/>
            <p:nvPr/>
          </p:nvSpPr>
          <p:spPr>
            <a:xfrm>
              <a:off x="5135166" y="2484570"/>
              <a:ext cx="1526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serving</a:t>
              </a:r>
            </a:p>
          </p:txBody>
        </p:sp>
      </p:grpSp>
      <p:pic>
        <p:nvPicPr>
          <p:cNvPr id="51" name="Obraz 50">
            <a:extLst>
              <a:ext uri="{FF2B5EF4-FFF2-40B4-BE49-F238E27FC236}">
                <a16:creationId xmlns:a16="http://schemas.microsoft.com/office/drawing/2014/main" id="{2FF57983-E0A5-2A9B-658F-AB9EC01C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933759"/>
            <a:ext cx="2227580" cy="620110"/>
          </a:xfrm>
          <a:prstGeom prst="rect">
            <a:avLst/>
          </a:prstGeom>
        </p:spPr>
      </p:pic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081F48B8-B6D6-C374-BC9A-6526B803598C}"/>
              </a:ext>
            </a:extLst>
          </p:cNvPr>
          <p:cNvCxnSpPr>
            <a:cxnSpLocks/>
            <a:stCxn id="51" idx="3"/>
            <a:endCxn id="47" idx="2"/>
          </p:cNvCxnSpPr>
          <p:nvPr/>
        </p:nvCxnSpPr>
        <p:spPr>
          <a:xfrm flipV="1">
            <a:off x="3531850" y="3236434"/>
            <a:ext cx="864479" cy="738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a 23">
            <a:extLst>
              <a:ext uri="{FF2B5EF4-FFF2-40B4-BE49-F238E27FC236}">
                <a16:creationId xmlns:a16="http://schemas.microsoft.com/office/drawing/2014/main" id="{38E68B29-29E9-001C-1454-75DEDE928600}"/>
              </a:ext>
            </a:extLst>
          </p:cNvPr>
          <p:cNvGrpSpPr/>
          <p:nvPr/>
        </p:nvGrpSpPr>
        <p:grpSpPr>
          <a:xfrm>
            <a:off x="5370890" y="2808628"/>
            <a:ext cx="2542533" cy="1082652"/>
            <a:chOff x="5370890" y="2808628"/>
            <a:chExt cx="2542533" cy="1082652"/>
          </a:xfrm>
        </p:grpSpPr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0CA93789-2A43-CD9A-6313-CAF797FAAB11}"/>
                </a:ext>
              </a:extLst>
            </p:cNvPr>
            <p:cNvSpPr/>
            <p:nvPr/>
          </p:nvSpPr>
          <p:spPr>
            <a:xfrm>
              <a:off x="5370890" y="2808628"/>
              <a:ext cx="2542533" cy="1082652"/>
            </a:xfrm>
            <a:prstGeom prst="rect">
              <a:avLst/>
            </a:prstGeom>
            <a:solidFill>
              <a:schemeClr val="bg1">
                <a:lumMod val="65000"/>
                <a:alpha val="6777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7" name="pole tekstowe 56">
              <a:extLst>
                <a:ext uri="{FF2B5EF4-FFF2-40B4-BE49-F238E27FC236}">
                  <a16:creationId xmlns:a16="http://schemas.microsoft.com/office/drawing/2014/main" id="{B401B278-380F-308C-298A-A410A21DBF32}"/>
                </a:ext>
              </a:extLst>
            </p:cNvPr>
            <p:cNvSpPr txBox="1"/>
            <p:nvPr/>
          </p:nvSpPr>
          <p:spPr>
            <a:xfrm>
              <a:off x="5415623" y="2822850"/>
              <a:ext cx="23770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9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Continuous Deployment (CD)</a:t>
              </a:r>
            </a:p>
          </p:txBody>
        </p:sp>
        <p:sp>
          <p:nvSpPr>
            <p:cNvPr id="58" name="Prostokąt 57">
              <a:extLst>
                <a:ext uri="{FF2B5EF4-FFF2-40B4-BE49-F238E27FC236}">
                  <a16:creationId xmlns:a16="http://schemas.microsoft.com/office/drawing/2014/main" id="{4D8E5E0B-82DA-4610-5617-6AFEEDD57073}"/>
                </a:ext>
              </a:extLst>
            </p:cNvPr>
            <p:cNvSpPr/>
            <p:nvPr/>
          </p:nvSpPr>
          <p:spPr>
            <a:xfrm>
              <a:off x="5444066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Data validation</a:t>
              </a:r>
            </a:p>
          </p:txBody>
        </p:sp>
        <p:sp>
          <p:nvSpPr>
            <p:cNvPr id="59" name="Prostokąt 58">
              <a:extLst>
                <a:ext uri="{FF2B5EF4-FFF2-40B4-BE49-F238E27FC236}">
                  <a16:creationId xmlns:a16="http://schemas.microsoft.com/office/drawing/2014/main" id="{067AF918-AD06-A510-2DF3-B17B7638220F}"/>
                </a:ext>
              </a:extLst>
            </p:cNvPr>
            <p:cNvSpPr/>
            <p:nvPr/>
          </p:nvSpPr>
          <p:spPr>
            <a:xfrm>
              <a:off x="6274934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Data preparation</a:t>
              </a:r>
            </a:p>
          </p:txBody>
        </p:sp>
        <p:sp>
          <p:nvSpPr>
            <p:cNvPr id="60" name="Prostokąt 59">
              <a:extLst>
                <a:ext uri="{FF2B5EF4-FFF2-40B4-BE49-F238E27FC236}">
                  <a16:creationId xmlns:a16="http://schemas.microsoft.com/office/drawing/2014/main" id="{60BD85F5-F6DA-91CC-38CB-1224BA6C1E08}"/>
                </a:ext>
              </a:extLst>
            </p:cNvPr>
            <p:cNvSpPr/>
            <p:nvPr/>
          </p:nvSpPr>
          <p:spPr>
            <a:xfrm>
              <a:off x="7105803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serving</a:t>
              </a:r>
            </a:p>
          </p:txBody>
        </p:sp>
        <p:sp>
          <p:nvSpPr>
            <p:cNvPr id="61" name="Prostokąt 60">
              <a:extLst>
                <a:ext uri="{FF2B5EF4-FFF2-40B4-BE49-F238E27FC236}">
                  <a16:creationId xmlns:a16="http://schemas.microsoft.com/office/drawing/2014/main" id="{D82D52E4-F22D-BF8B-0151-A317B34EB262}"/>
                </a:ext>
              </a:extLst>
            </p:cNvPr>
            <p:cNvSpPr/>
            <p:nvPr/>
          </p:nvSpPr>
          <p:spPr>
            <a:xfrm>
              <a:off x="5450269" y="3465065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Scaling</a:t>
              </a:r>
            </a:p>
          </p:txBody>
        </p:sp>
        <p:sp>
          <p:nvSpPr>
            <p:cNvPr id="62" name="Prostokąt 61">
              <a:extLst>
                <a:ext uri="{FF2B5EF4-FFF2-40B4-BE49-F238E27FC236}">
                  <a16:creationId xmlns:a16="http://schemas.microsoft.com/office/drawing/2014/main" id="{73B2A8BB-AB66-231E-B609-B49A6E2BFDAD}"/>
                </a:ext>
              </a:extLst>
            </p:cNvPr>
            <p:cNvSpPr/>
            <p:nvPr/>
          </p:nvSpPr>
          <p:spPr>
            <a:xfrm>
              <a:off x="6281137" y="3476957"/>
              <a:ext cx="727724" cy="237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Logging</a:t>
              </a:r>
            </a:p>
          </p:txBody>
        </p:sp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0FBC8A43-2E04-A8E2-D56B-873511F3D4CC}"/>
                </a:ext>
              </a:extLst>
            </p:cNvPr>
            <p:cNvSpPr/>
            <p:nvPr/>
          </p:nvSpPr>
          <p:spPr>
            <a:xfrm>
              <a:off x="7112006" y="3465065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Monit</a:t>
              </a:r>
              <a:r>
                <a:rPr lang="pl-PL" sz="800" u="sng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oring</a:t>
              </a:r>
              <a:endParaRPr lang="pl-PL" sz="8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70" name="Łącznik prosty ze strzałką 69">
            <a:extLst>
              <a:ext uri="{FF2B5EF4-FFF2-40B4-BE49-F238E27FC236}">
                <a16:creationId xmlns:a16="http://schemas.microsoft.com/office/drawing/2014/main" id="{19851143-1DEE-53A1-5E9F-23F90FFEAABC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4940842" y="3236434"/>
            <a:ext cx="21912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a 31">
            <a:extLst>
              <a:ext uri="{FF2B5EF4-FFF2-40B4-BE49-F238E27FC236}">
                <a16:creationId xmlns:a16="http://schemas.microsoft.com/office/drawing/2014/main" id="{D4B2FA17-A3FB-9065-DC22-BEC43C044A5D}"/>
              </a:ext>
            </a:extLst>
          </p:cNvPr>
          <p:cNvGrpSpPr/>
          <p:nvPr/>
        </p:nvGrpSpPr>
        <p:grpSpPr>
          <a:xfrm>
            <a:off x="4044803" y="4030604"/>
            <a:ext cx="3876240" cy="191529"/>
            <a:chOff x="4044803" y="4030604"/>
            <a:chExt cx="3876240" cy="191529"/>
          </a:xfrm>
        </p:grpSpPr>
        <p:sp>
          <p:nvSpPr>
            <p:cNvPr id="69" name="Prostokąt 68">
              <a:extLst>
                <a:ext uri="{FF2B5EF4-FFF2-40B4-BE49-F238E27FC236}">
                  <a16:creationId xmlns:a16="http://schemas.microsoft.com/office/drawing/2014/main" id="{34567110-A2B9-6278-0D7C-22255AEB09D8}"/>
                </a:ext>
              </a:extLst>
            </p:cNvPr>
            <p:cNvSpPr/>
            <p:nvPr/>
          </p:nvSpPr>
          <p:spPr>
            <a:xfrm>
              <a:off x="5378511" y="4030604"/>
              <a:ext cx="2542532" cy="1915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API</a:t>
              </a: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E0E7E310-C8DD-E4D3-0A77-F2EAAAD283D1}"/>
                </a:ext>
              </a:extLst>
            </p:cNvPr>
            <p:cNvCxnSpPr>
              <a:cxnSpLocks/>
              <a:stCxn id="69" idx="1"/>
              <a:endCxn id="64" idx="3"/>
            </p:cNvCxnSpPr>
            <p:nvPr/>
          </p:nvCxnSpPr>
          <p:spPr>
            <a:xfrm flipH="1" flipV="1">
              <a:off x="4044803" y="4123337"/>
              <a:ext cx="1333708" cy="3032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Walec 78">
            <a:extLst>
              <a:ext uri="{FF2B5EF4-FFF2-40B4-BE49-F238E27FC236}">
                <a16:creationId xmlns:a16="http://schemas.microsoft.com/office/drawing/2014/main" id="{9C3F37CF-17E9-B39C-D838-6D831DA10C71}"/>
              </a:ext>
            </a:extLst>
          </p:cNvPr>
          <p:cNvSpPr/>
          <p:nvPr/>
        </p:nvSpPr>
        <p:spPr>
          <a:xfrm>
            <a:off x="227121" y="2062671"/>
            <a:ext cx="518161" cy="34489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>
                <a:solidFill>
                  <a:schemeClr val="tx1"/>
                </a:solidFill>
                <a:latin typeface="Franklin Gothic Book" panose="020B0503020102020204" pitchFamily="34" charset="0"/>
              </a:rPr>
              <a:t>Feature store</a:t>
            </a:r>
          </a:p>
        </p:txBody>
      </p:sp>
      <p:sp>
        <p:nvSpPr>
          <p:cNvPr id="85" name="Walec 84">
            <a:extLst>
              <a:ext uri="{FF2B5EF4-FFF2-40B4-BE49-F238E27FC236}">
                <a16:creationId xmlns:a16="http://schemas.microsoft.com/office/drawing/2014/main" id="{E42C1C05-29D8-71FA-6320-3F06273C9C30}"/>
              </a:ext>
            </a:extLst>
          </p:cNvPr>
          <p:cNvSpPr/>
          <p:nvPr/>
        </p:nvSpPr>
        <p:spPr>
          <a:xfrm>
            <a:off x="6346503" y="4549766"/>
            <a:ext cx="599826" cy="34489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>
                <a:solidFill>
                  <a:schemeClr val="tx1"/>
                </a:solidFill>
                <a:latin typeface="Franklin Gothic Book" panose="020B0503020102020204" pitchFamily="34" charset="0"/>
              </a:rPr>
              <a:t>Live data</a:t>
            </a:r>
          </a:p>
        </p:txBody>
      </p:sp>
      <p:cxnSp>
        <p:nvCxnSpPr>
          <p:cNvPr id="87" name="Łącznik łamany 86">
            <a:extLst>
              <a:ext uri="{FF2B5EF4-FFF2-40B4-BE49-F238E27FC236}">
                <a16:creationId xmlns:a16="http://schemas.microsoft.com/office/drawing/2014/main" id="{99BFC7D8-36DF-D767-F395-6C9DD7E63E48}"/>
              </a:ext>
            </a:extLst>
          </p:cNvPr>
          <p:cNvCxnSpPr>
            <a:stCxn id="85" idx="2"/>
            <a:endCxn id="79" idx="3"/>
          </p:cNvCxnSpPr>
          <p:nvPr/>
        </p:nvCxnSpPr>
        <p:spPr>
          <a:xfrm rot="10800000">
            <a:off x="486203" y="2407561"/>
            <a:ext cx="5860301" cy="2314650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Łącznik prosty ze strzałką 87">
            <a:extLst>
              <a:ext uri="{FF2B5EF4-FFF2-40B4-BE49-F238E27FC236}">
                <a16:creationId xmlns:a16="http://schemas.microsoft.com/office/drawing/2014/main" id="{332F8E79-BA5A-2DDA-189D-AADC2B09FD46}"/>
              </a:ext>
            </a:extLst>
          </p:cNvPr>
          <p:cNvCxnSpPr>
            <a:cxnSpLocks/>
            <a:stCxn id="85" idx="1"/>
            <a:endCxn id="69" idx="2"/>
          </p:cNvCxnSpPr>
          <p:nvPr/>
        </p:nvCxnSpPr>
        <p:spPr>
          <a:xfrm flipV="1">
            <a:off x="6646416" y="4222133"/>
            <a:ext cx="3361" cy="32763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Łącznik łamany 90">
            <a:extLst>
              <a:ext uri="{FF2B5EF4-FFF2-40B4-BE49-F238E27FC236}">
                <a16:creationId xmlns:a16="http://schemas.microsoft.com/office/drawing/2014/main" id="{45A5939B-C18E-792B-0C63-5A1E45C5F0A2}"/>
              </a:ext>
            </a:extLst>
          </p:cNvPr>
          <p:cNvCxnSpPr>
            <a:cxnSpLocks/>
            <a:stCxn id="40" idx="1"/>
            <a:endCxn id="51" idx="0"/>
          </p:cNvCxnSpPr>
          <p:nvPr/>
        </p:nvCxnSpPr>
        <p:spPr>
          <a:xfrm rot="10800000" flipV="1">
            <a:off x="2418061" y="1577095"/>
            <a:ext cx="4589691" cy="1356664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Łącznik prosty 97">
            <a:extLst>
              <a:ext uri="{FF2B5EF4-FFF2-40B4-BE49-F238E27FC236}">
                <a16:creationId xmlns:a16="http://schemas.microsoft.com/office/drawing/2014/main" id="{4E3128DC-F828-4330-C129-12F6E6F64EC5}"/>
              </a:ext>
            </a:extLst>
          </p:cNvPr>
          <p:cNvCxnSpPr/>
          <p:nvPr/>
        </p:nvCxnSpPr>
        <p:spPr>
          <a:xfrm flipV="1">
            <a:off x="435261" y="2247270"/>
            <a:ext cx="8095968" cy="1751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a 32">
            <a:extLst>
              <a:ext uri="{FF2B5EF4-FFF2-40B4-BE49-F238E27FC236}">
                <a16:creationId xmlns:a16="http://schemas.microsoft.com/office/drawing/2014/main" id="{18F40B6D-5F29-0A32-5684-239CF0B1389F}"/>
              </a:ext>
            </a:extLst>
          </p:cNvPr>
          <p:cNvGrpSpPr/>
          <p:nvPr/>
        </p:nvGrpSpPr>
        <p:grpSpPr>
          <a:xfrm>
            <a:off x="1304271" y="3243815"/>
            <a:ext cx="2740532" cy="975286"/>
            <a:chOff x="1304271" y="3243815"/>
            <a:chExt cx="2740532" cy="975286"/>
          </a:xfrm>
        </p:grpSpPr>
        <p:sp>
          <p:nvSpPr>
            <p:cNvPr id="64" name="Prostokąt 63">
              <a:extLst>
                <a:ext uri="{FF2B5EF4-FFF2-40B4-BE49-F238E27FC236}">
                  <a16:creationId xmlns:a16="http://schemas.microsoft.com/office/drawing/2014/main" id="{66AE04A8-4B35-C199-4591-F1A7248E5C6F}"/>
                </a:ext>
              </a:extLst>
            </p:cNvPr>
            <p:cNvSpPr/>
            <p:nvPr/>
          </p:nvSpPr>
          <p:spPr>
            <a:xfrm>
              <a:off x="3004114" y="4027572"/>
              <a:ext cx="1040689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monitoring</a:t>
              </a:r>
            </a:p>
          </p:txBody>
        </p:sp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04C2EDB9-222C-5C64-B2B6-C542A3F3A8F7}"/>
                </a:ext>
              </a:extLst>
            </p:cNvPr>
            <p:cNvSpPr/>
            <p:nvPr/>
          </p:nvSpPr>
          <p:spPr>
            <a:xfrm>
              <a:off x="1817223" y="4027572"/>
              <a:ext cx="961547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Trigger</a:t>
              </a:r>
            </a:p>
          </p:txBody>
        </p: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D2F1E704-D97C-33FE-B346-965B4BF7DDF6}"/>
                </a:ext>
              </a:extLst>
            </p:cNvPr>
            <p:cNvCxnSpPr>
              <a:cxnSpLocks/>
              <a:stCxn id="64" idx="1"/>
              <a:endCxn id="65" idx="3"/>
            </p:cNvCxnSpPr>
            <p:nvPr/>
          </p:nvCxnSpPr>
          <p:spPr>
            <a:xfrm flipH="1">
              <a:off x="2778770" y="4123337"/>
              <a:ext cx="225344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Łącznik łamany 2">
              <a:extLst>
                <a:ext uri="{FF2B5EF4-FFF2-40B4-BE49-F238E27FC236}">
                  <a16:creationId xmlns:a16="http://schemas.microsoft.com/office/drawing/2014/main" id="{C82A873F-5600-7775-D309-6170DF712D50}"/>
                </a:ext>
              </a:extLst>
            </p:cNvPr>
            <p:cNvCxnSpPr>
              <a:cxnSpLocks/>
              <a:stCxn id="65" idx="1"/>
              <a:endCxn id="51" idx="1"/>
            </p:cNvCxnSpPr>
            <p:nvPr/>
          </p:nvCxnSpPr>
          <p:spPr>
            <a:xfrm rot="10800000">
              <a:off x="1304271" y="3243815"/>
              <a:ext cx="512953" cy="879523"/>
            </a:xfrm>
            <a:prstGeom prst="bentConnector3">
              <a:avLst>
                <a:gd name="adj1" fmla="val 144565"/>
              </a:avLst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Łącznik łamany 5">
            <a:extLst>
              <a:ext uri="{FF2B5EF4-FFF2-40B4-BE49-F238E27FC236}">
                <a16:creationId xmlns:a16="http://schemas.microsoft.com/office/drawing/2014/main" id="{A275D233-4BB0-E85C-9AB0-BC7DA314F844}"/>
              </a:ext>
            </a:extLst>
          </p:cNvPr>
          <p:cNvCxnSpPr>
            <a:cxnSpLocks/>
            <a:stCxn id="79" idx="4"/>
            <a:endCxn id="51" idx="1"/>
          </p:cNvCxnSpPr>
          <p:nvPr/>
        </p:nvCxnSpPr>
        <p:spPr>
          <a:xfrm>
            <a:off x="745282" y="2235116"/>
            <a:ext cx="558988" cy="1008698"/>
          </a:xfrm>
          <a:prstGeom prst="bentConnector3">
            <a:avLst>
              <a:gd name="adj1" fmla="val 29247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Łącznik łamany 4">
            <a:extLst>
              <a:ext uri="{FF2B5EF4-FFF2-40B4-BE49-F238E27FC236}">
                <a16:creationId xmlns:a16="http://schemas.microsoft.com/office/drawing/2014/main" id="{B76362EB-7CB5-2B6A-6851-0DEE36B2F04B}"/>
              </a:ext>
            </a:extLst>
          </p:cNvPr>
          <p:cNvCxnSpPr>
            <a:cxnSpLocks/>
            <a:stCxn id="79" idx="1"/>
          </p:cNvCxnSpPr>
          <p:nvPr/>
        </p:nvCxnSpPr>
        <p:spPr>
          <a:xfrm rot="5400000" flipH="1" flipV="1">
            <a:off x="193427" y="1217174"/>
            <a:ext cx="1138272" cy="552723"/>
          </a:xfrm>
          <a:prstGeom prst="bentConnector3">
            <a:avLst>
              <a:gd name="adj1" fmla="val 99758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12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DAD9564F-D5E7-51A6-77AB-1361F0345179}"/>
              </a:ext>
            </a:extLst>
          </p:cNvPr>
          <p:cNvGrpSpPr/>
          <p:nvPr/>
        </p:nvGrpSpPr>
        <p:grpSpPr>
          <a:xfrm>
            <a:off x="3303739" y="843158"/>
            <a:ext cx="2912301" cy="2912301"/>
            <a:chOff x="3115849" y="742950"/>
            <a:chExt cx="2912301" cy="2912301"/>
          </a:xfrm>
        </p:grpSpPr>
        <p:sp>
          <p:nvSpPr>
            <p:cNvPr id="2" name="pole tekstowe 1">
              <a:extLst>
                <a:ext uri="{FF2B5EF4-FFF2-40B4-BE49-F238E27FC236}">
                  <a16:creationId xmlns:a16="http://schemas.microsoft.com/office/drawing/2014/main" id="{D5406EA3-DB7E-8174-6899-71BAFA7CBBD0}"/>
                </a:ext>
              </a:extLst>
            </p:cNvPr>
            <p:cNvSpPr txBox="1"/>
            <p:nvPr/>
          </p:nvSpPr>
          <p:spPr>
            <a:xfrm>
              <a:off x="4131986" y="211008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2400" b="1" dirty="0" err="1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LLM</a:t>
              </a:r>
            </a:p>
          </p:txBody>
        </p:sp>
        <p:pic>
          <p:nvPicPr>
            <p:cNvPr id="4" name="Grafika 3" descr="Chmura kontur">
              <a:extLst>
                <a:ext uri="{FF2B5EF4-FFF2-40B4-BE49-F238E27FC236}">
                  <a16:creationId xmlns:a16="http://schemas.microsoft.com/office/drawing/2014/main" id="{C9E746C5-8237-17E7-354A-372CFBA61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5849" y="742950"/>
              <a:ext cx="2912301" cy="2912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339428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1D32CEBE-463C-B745-853E-74B7DA8C9437}" vid="{47B320BF-CE22-D04F-ABA0-9D2F8211922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5fe8-7bbe-4d7a-9019-0d59e96e7ac6" xsi:nil="true"/>
    <lcf76f155ced4ddcb4097134ff3c332f xmlns="6b750b55-dfa5-499b-b8da-89311785d0e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EE6013740E8B4FA4A0B74ACF21CA07" ma:contentTypeVersion="10" ma:contentTypeDescription="Create a new document." ma:contentTypeScope="" ma:versionID="f69e595a52d37f6c3589f10fd23d40f5">
  <xsd:schema xmlns:xsd="http://www.w3.org/2001/XMLSchema" xmlns:xs="http://www.w3.org/2001/XMLSchema" xmlns:p="http://schemas.microsoft.com/office/2006/metadata/properties" xmlns:ns2="6b750b55-dfa5-499b-b8da-89311785d0e6" xmlns:ns3="1c5e5fe8-7bbe-4d7a-9019-0d59e96e7ac6" targetNamespace="http://schemas.microsoft.com/office/2006/metadata/properties" ma:root="true" ma:fieldsID="7b6732c633cde34e520f837b84df9f87" ns2:_="" ns3:_="">
    <xsd:import namespace="6b750b55-dfa5-499b-b8da-89311785d0e6"/>
    <xsd:import namespace="1c5e5fe8-7bbe-4d7a-9019-0d59e96e7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50b55-dfa5-499b-b8da-89311785d0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acc8a4f-7760-4777-b4cb-e58fd8606a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5fe8-7bbe-4d7a-9019-0d59e96e7ac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fd0d74-201d-478e-8ce8-1a7e2ff02000}" ma:internalName="TaxCatchAll" ma:showField="CatchAllData" ma:web="1c5e5fe8-7bbe-4d7a-9019-0d59e96e7a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88343A-DE22-4D3D-BD3F-AF3774DE44A3}">
  <ds:schemaRefs>
    <ds:schemaRef ds:uri="http://schemas.microsoft.com/office/2006/metadata/properties"/>
    <ds:schemaRef ds:uri="http://schemas.microsoft.com/office/infopath/2007/PartnerControls"/>
    <ds:schemaRef ds:uri="1c5e5fe8-7bbe-4d7a-9019-0d59e96e7ac6"/>
    <ds:schemaRef ds:uri="6b750b55-dfa5-499b-b8da-89311785d0e6"/>
  </ds:schemaRefs>
</ds:datastoreItem>
</file>

<file path=customXml/itemProps2.xml><?xml version="1.0" encoding="utf-8"?>
<ds:datastoreItem xmlns:ds="http://schemas.openxmlformats.org/officeDocument/2006/customXml" ds:itemID="{2EBA8479-CE37-48A8-B65B-ED30150C1B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50b55-dfa5-499b-b8da-89311785d0e6"/>
    <ds:schemaRef ds:uri="1c5e5fe8-7bbe-4d7a-9019-0d59e96e7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8349A5-4497-46E6-B191-7AEE9CE1A3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1274</TotalTime>
  <Words>404</Words>
  <Application>Microsoft Macintosh PowerPoint</Application>
  <PresentationFormat>Pokaz na ekranie (16:9)</PresentationFormat>
  <Paragraphs>155</Paragraphs>
  <Slides>77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77</vt:i4>
      </vt:variant>
    </vt:vector>
  </HeadingPairs>
  <TitlesOfParts>
    <vt:vector size="83" baseType="lpstr">
      <vt:lpstr>Arial</vt:lpstr>
      <vt:lpstr>Consolas</vt:lpstr>
      <vt:lpstr>Franklin Gothic Book</vt:lpstr>
      <vt:lpstr>Helvetica Neue Condensed</vt:lpstr>
      <vt:lpstr>Wingdings</vt:lpstr>
      <vt:lpstr>Default Theme</vt:lpstr>
      <vt:lpstr>AI Systems Architectures</vt:lpstr>
      <vt:lpstr>Let’s start with sth simple…</vt:lpstr>
      <vt:lpstr>Prezentacja programu PowerPoint</vt:lpstr>
      <vt:lpstr>What may happen  during the journey  to production?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LABs</vt:lpstr>
      <vt:lpstr>Recommended Tech Stack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Pre-requisits and Learning Resources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Inspirations for Your project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Organization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Andrzej Wodecki</cp:lastModifiedBy>
  <cp:revision>135</cp:revision>
  <dcterms:created xsi:type="dcterms:W3CDTF">2022-09-22T14:05:16Z</dcterms:created>
  <dcterms:modified xsi:type="dcterms:W3CDTF">2025-10-16T10:27:50Z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0x010100D3EE6013740E8B4FA4A0B74ACF21CA07</vt:lpwstr>
  </property>
</Properties>
</file>